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8" r:id="rId3"/>
    <p:sldId id="275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7" r:id="rId20"/>
    <p:sldId id="268" r:id="rId21"/>
    <p:sldId id="269" r:id="rId22"/>
    <p:sldId id="289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9C4"/>
    <a:srgbClr val="FF0000"/>
    <a:srgbClr val="663300"/>
    <a:srgbClr val="99FF33"/>
    <a:srgbClr val="DDDDDD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>
        <p:scale>
          <a:sx n="69" d="100"/>
          <a:sy n="69" d="100"/>
        </p:scale>
        <p:origin x="-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BE13A6-3B92-4ADE-B588-F1CA7429A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EFD878-4723-438D-B6DB-9268011102D5}" type="datetimeFigureOut">
              <a:rPr lang="en-US"/>
              <a:pPr>
                <a:defRPr/>
              </a:pPr>
              <a:t>8/15/2011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BBE9970-9B7E-4B5D-9520-5F0752C55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E59AD8-3EAC-417A-8EB8-84DE3449F77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F5F2C-741F-4908-8772-45C68B9E6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2E21E-D91B-41EA-91C2-D64CD12BC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49E56-02DC-4597-B99B-B0C63CDAE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190E-7EA7-4B09-9FCF-E538027D9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7FB9-9074-417F-88EA-4C7A5C3C7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89B0-4BE7-4044-A9D5-BEDBE1664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FDAB1-5556-41EC-9919-46E9488F0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F4308-9BAC-4738-A528-2B6DDE34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2DB7-1E7C-401F-B83E-BD6653448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6D73-0F13-452A-A87C-2FC10787C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4A9E9-1E8B-4107-A10E-5AF4A55C8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2AFFEE-DE01-411B-B65D-1E9538228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audio" Target="../media/audio1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Pilipinas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audio" Target="../media/audio1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audio" Target="../media/audio1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4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981200" y="2438400"/>
            <a:ext cx="5591175" cy="2330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Ang Pambansang Teritoryo</a:t>
            </a: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Ng  Pilipinas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ASEAN-POWER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914401"/>
            <a:ext cx="2362200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Dagat</a:t>
            </a:r>
            <a:r>
              <a:rPr lang="en-US" sz="2400" dirty="0"/>
              <a:t> </a:t>
            </a:r>
            <a:r>
              <a:rPr lang="en-US" sz="2400" dirty="0" err="1"/>
              <a:t>Teritoryal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990600"/>
            <a:ext cx="259080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Ilalim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Dagat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990600"/>
            <a:ext cx="29718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Kailaliman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Lupa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676400"/>
            <a:ext cx="3505200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</a:rPr>
              <a:t>Mga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kalapagang</a:t>
            </a:r>
            <a:r>
              <a:rPr lang="en-US" sz="2400" dirty="0">
                <a:solidFill>
                  <a:schemeClr val="bg1"/>
                </a:solidFill>
              </a:rPr>
              <a:t> insular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752600"/>
            <a:ext cx="4572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Iba</a:t>
            </a:r>
            <a:r>
              <a:rPr lang="en-US" sz="2400" dirty="0"/>
              <a:t> pang </a:t>
            </a:r>
            <a:r>
              <a:rPr lang="en-US" sz="2400" dirty="0" err="1"/>
              <a:t>mga</a:t>
            </a:r>
            <a:r>
              <a:rPr lang="en-US" sz="2400" dirty="0"/>
              <a:t> </a:t>
            </a:r>
            <a:r>
              <a:rPr lang="en-US" sz="2400" dirty="0" err="1"/>
              <a:t>pook</a:t>
            </a:r>
            <a:r>
              <a:rPr lang="en-US" sz="2400" dirty="0"/>
              <a:t> -</a:t>
            </a:r>
            <a:r>
              <a:rPr lang="en-US" sz="2400" dirty="0" err="1"/>
              <a:t>submarina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438400"/>
            <a:ext cx="3276600" cy="46166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Panloob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karagatan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2362200"/>
            <a:ext cx="2590800" cy="46166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C00000"/>
                </a:solidFill>
              </a:rPr>
              <a:t>Kalawakang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itaas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0"/>
            <a:ext cx="56092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Kilalanin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3886200"/>
            <a:ext cx="7467600" cy="255454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Sakop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nito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bahagi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dagat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nasa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loob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pagitan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teritoryong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lupain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Kasama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rito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mga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ilog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kanal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at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lawa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nasa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lupain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estado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838200"/>
            <a:ext cx="241284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dwardian Script ITC" pitchFamily="66" charset="0"/>
                <a:hlinkClick r:id="rId4" action="ppaction://hlinkpres?slideindex=1&amp;slidetitle="/>
              </a:rPr>
              <a:t>Pilipinas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0" name="Picture 4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31" name="Picture 11" descr="PARIS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990600"/>
            <a:ext cx="4584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28600" y="990600"/>
            <a:ext cx="3886200" cy="152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Kasunduan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sa</a:t>
            </a:r>
            <a:r>
              <a:rPr lang="en-US" sz="2400" b="1" dirty="0">
                <a:solidFill>
                  <a:schemeClr val="bg1"/>
                </a:solidFill>
              </a:rPr>
              <a:t> Paris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</a:t>
            </a:r>
            <a:r>
              <a:rPr lang="en-US" sz="2400" b="1" i="1" dirty="0">
                <a:solidFill>
                  <a:schemeClr val="bg1"/>
                </a:solidFill>
              </a:rPr>
              <a:t>Treaty of Paris</a:t>
            </a:r>
            <a:r>
              <a:rPr lang="en-US" sz="24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Dec. 10, 1898)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28600" y="2667000"/>
            <a:ext cx="3886200" cy="388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rgbClr val="FFFF00"/>
                </a:solidFill>
              </a:rPr>
              <a:t>Paglilipat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pamamahala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err="1">
                <a:solidFill>
                  <a:srgbClr val="FFFF00"/>
                </a:solidFill>
              </a:rPr>
              <a:t>sa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mga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pulo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Pilipinas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Sa </a:t>
            </a:r>
            <a:r>
              <a:rPr lang="en-US" sz="2400" b="1" dirty="0" err="1">
                <a:solidFill>
                  <a:srgbClr val="FFFF00"/>
                </a:solidFill>
              </a:rPr>
              <a:t>Estados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Unidos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mula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Sa </a:t>
            </a:r>
            <a:r>
              <a:rPr lang="en-US" sz="2400" b="1" dirty="0" err="1">
                <a:solidFill>
                  <a:srgbClr val="FFFF00"/>
                </a:solidFill>
              </a:rPr>
              <a:t>Espanya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kapalit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ang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err="1">
                <a:solidFill>
                  <a:srgbClr val="FFFF00"/>
                </a:solidFill>
              </a:rPr>
              <a:t>Halagang</a:t>
            </a:r>
            <a:r>
              <a:rPr lang="en-US" sz="2400" b="1" dirty="0">
                <a:solidFill>
                  <a:srgbClr val="FFFF00"/>
                </a:solidFill>
              </a:rPr>
              <a:t> 20 </a:t>
            </a:r>
            <a:r>
              <a:rPr lang="en-US" sz="2400" b="1" dirty="0" err="1">
                <a:solidFill>
                  <a:srgbClr val="FFFF00"/>
                </a:solidFill>
              </a:rPr>
              <a:t>milyong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err="1">
                <a:solidFill>
                  <a:srgbClr val="FFFF00"/>
                </a:solidFill>
              </a:rPr>
              <a:t>Dolyar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792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Kasunduang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Panteritoryo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8" name="Picture 3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5" name="Picture 7" descr="PARIS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990600"/>
            <a:ext cx="4584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" y="990600"/>
            <a:ext cx="3886200" cy="152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Kasunduan sa 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Washington</a:t>
            </a:r>
          </a:p>
          <a:p>
            <a:pPr algn="ctr"/>
            <a:r>
              <a:rPr lang="en-US" b="1" i="1">
                <a:solidFill>
                  <a:schemeClr val="bg1"/>
                </a:solidFill>
              </a:rPr>
              <a:t>Treaty Between US and Spain 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Nov. 7, 1900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8600" y="2743200"/>
            <a:ext cx="3886200" cy="388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00"/>
                </a:solidFill>
              </a:rPr>
              <a:t>Ang mga pulo sa </a:t>
            </a:r>
          </a:p>
          <a:p>
            <a:r>
              <a:rPr lang="en-US" sz="2400" b="1">
                <a:solidFill>
                  <a:srgbClr val="FFFF00"/>
                </a:solidFill>
              </a:rPr>
              <a:t>Sulu, Sibutu, Cagayan </a:t>
            </a:r>
          </a:p>
          <a:p>
            <a:r>
              <a:rPr lang="en-US" sz="2400" b="1">
                <a:solidFill>
                  <a:srgbClr val="FFFF00"/>
                </a:solidFill>
              </a:rPr>
              <a:t>de Tawi-Tawi ay saklaw</a:t>
            </a:r>
          </a:p>
          <a:p>
            <a:r>
              <a:rPr lang="en-US" sz="2400" b="1">
                <a:solidFill>
                  <a:srgbClr val="FFFF00"/>
                </a:solidFill>
              </a:rPr>
              <a:t>ng teritoryo ng</a:t>
            </a:r>
          </a:p>
          <a:p>
            <a:r>
              <a:rPr lang="en-US" sz="2400" b="1">
                <a:solidFill>
                  <a:srgbClr val="FFFF00"/>
                </a:solidFill>
              </a:rPr>
              <a:t>Pilipinas</a:t>
            </a:r>
          </a:p>
          <a:p>
            <a:r>
              <a:rPr lang="en-US" sz="2000" b="1">
                <a:solidFill>
                  <a:srgbClr val="FFFF00"/>
                </a:solidFill>
              </a:rPr>
              <a:t>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792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Kasunduang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Panteritoryo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6" name="Picture 3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0" y="0"/>
            <a:ext cx="96012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9" name="Picture 7" descr="PARIS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990600"/>
            <a:ext cx="411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" y="990600"/>
            <a:ext cx="30480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Arbitrasyon sa 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Pulo ng Palmas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28600" y="2667000"/>
            <a:ext cx="3505200" cy="388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FFFF00"/>
                </a:solidFill>
              </a:rPr>
              <a:t>  </a:t>
            </a:r>
            <a:r>
              <a:rPr lang="en-US" sz="2000" b="1">
                <a:solidFill>
                  <a:srgbClr val="FFFF00"/>
                </a:solidFill>
              </a:rPr>
              <a:t>Noong 1925, ipinasa ng</a:t>
            </a:r>
          </a:p>
          <a:p>
            <a:r>
              <a:rPr lang="en-US" sz="2000" b="1">
                <a:solidFill>
                  <a:srgbClr val="FFFF00"/>
                </a:solidFill>
              </a:rPr>
              <a:t>Pilipinas at Netherlands sa</a:t>
            </a:r>
          </a:p>
          <a:p>
            <a:r>
              <a:rPr lang="en-US" sz="2000" b="1">
                <a:solidFill>
                  <a:srgbClr val="FFFF00"/>
                </a:solidFill>
              </a:rPr>
              <a:t>Korte and pagpapasya sa</a:t>
            </a:r>
          </a:p>
          <a:p>
            <a:r>
              <a:rPr lang="en-US" sz="2000" b="1">
                <a:solidFill>
                  <a:srgbClr val="FFFF00"/>
                </a:solidFill>
              </a:rPr>
              <a:t>Karapatdapat na umangkin</a:t>
            </a:r>
          </a:p>
          <a:p>
            <a:r>
              <a:rPr lang="en-US" sz="2000" b="1">
                <a:solidFill>
                  <a:srgbClr val="FFFF00"/>
                </a:solidFill>
              </a:rPr>
              <a:t>Sa Palmas (Miangas) Island.</a:t>
            </a:r>
          </a:p>
          <a:p>
            <a:endParaRPr lang="en-US" sz="2000" b="1">
              <a:solidFill>
                <a:srgbClr val="FFFF00"/>
              </a:solidFill>
            </a:endParaRPr>
          </a:p>
          <a:p>
            <a:r>
              <a:rPr lang="en-US" sz="2000" b="1">
                <a:solidFill>
                  <a:srgbClr val="FFFF00"/>
                </a:solidFill>
              </a:rPr>
              <a:t>  Noong 1928, ang korte ay </a:t>
            </a:r>
          </a:p>
          <a:p>
            <a:r>
              <a:rPr lang="en-US" sz="2000" b="1">
                <a:solidFill>
                  <a:srgbClr val="FFFF00"/>
                </a:solidFill>
              </a:rPr>
              <a:t>Pumanig sa Gobyerno ng</a:t>
            </a:r>
          </a:p>
          <a:p>
            <a:r>
              <a:rPr lang="en-US" sz="2000" b="1">
                <a:solidFill>
                  <a:srgbClr val="FFFF00"/>
                </a:solidFill>
              </a:rPr>
              <a:t>Netherlands</a:t>
            </a:r>
          </a:p>
          <a:p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7543800" y="5943600"/>
            <a:ext cx="1143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893050" y="5105400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Palmas I</a:t>
            </a:r>
          </a:p>
          <a:p>
            <a:r>
              <a:rPr lang="en-US" b="1">
                <a:solidFill>
                  <a:schemeClr val="accent2"/>
                </a:solidFill>
              </a:rPr>
              <a:t>(Miangas)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0"/>
            <a:ext cx="792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Kasunduang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Panteritoryo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4.73988E-6 L -3.33333E-6 -4.7398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4" name="Picture 3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90600" y="-1527175"/>
            <a:ext cx="7772400" cy="152717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990600"/>
            <a:ext cx="4648200" cy="1600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300" b="1">
                <a:solidFill>
                  <a:schemeClr val="bg1"/>
                </a:solidFill>
              </a:rPr>
              <a:t>Kasunduan ng Estados Unidos at</a:t>
            </a:r>
          </a:p>
          <a:p>
            <a:pPr algn="ctr"/>
            <a:r>
              <a:rPr lang="en-US" sz="2300" b="1">
                <a:solidFill>
                  <a:schemeClr val="bg1"/>
                </a:solidFill>
              </a:rPr>
              <a:t>ng Gran Britanya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(Convention Between the U.S. and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Great Britain Jan. 2, 1930)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8600" y="2667000"/>
            <a:ext cx="4191000" cy="388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FFFF00"/>
                </a:solidFill>
              </a:rPr>
              <a:t>Paggawa ng 10 bagong linya na </a:t>
            </a:r>
          </a:p>
          <a:p>
            <a:r>
              <a:rPr lang="en-US" sz="2000" b="1">
                <a:solidFill>
                  <a:srgbClr val="FFFF00"/>
                </a:solidFill>
              </a:rPr>
              <a:t>Naghahati sa Hilagang Borneo</a:t>
            </a:r>
          </a:p>
          <a:p>
            <a:r>
              <a:rPr lang="en-US" sz="2000" b="1">
                <a:solidFill>
                  <a:srgbClr val="FFFF00"/>
                </a:solidFill>
              </a:rPr>
              <a:t> (sa ilalim ng Britanya) at</a:t>
            </a:r>
          </a:p>
          <a:p>
            <a:r>
              <a:rPr lang="en-US" sz="2000" b="1">
                <a:solidFill>
                  <a:srgbClr val="FFFF00"/>
                </a:solidFill>
              </a:rPr>
              <a:t>Teritoryo ng Pilipinas.</a:t>
            </a:r>
          </a:p>
          <a:p>
            <a:endParaRPr lang="en-US" sz="2000" b="1">
              <a:solidFill>
                <a:srgbClr val="FFFF00"/>
              </a:solidFill>
            </a:endParaRPr>
          </a:p>
          <a:p>
            <a:r>
              <a:rPr lang="en-US" sz="2000" b="1">
                <a:solidFill>
                  <a:srgbClr val="FFFF00"/>
                </a:solidFill>
              </a:rPr>
              <a:t>Nakasaad sa kasungduang ito na</a:t>
            </a:r>
          </a:p>
          <a:p>
            <a:r>
              <a:rPr lang="en-US" sz="2000" b="1">
                <a:solidFill>
                  <a:srgbClr val="FFFF00"/>
                </a:solidFill>
              </a:rPr>
              <a:t>Ang Turtle Islands at Mangsee ay</a:t>
            </a:r>
          </a:p>
          <a:p>
            <a:r>
              <a:rPr lang="en-US" sz="2000" b="1">
                <a:solidFill>
                  <a:srgbClr val="FFFF00"/>
                </a:solidFill>
              </a:rPr>
              <a:t>Kinikilala bilang bahagi ng</a:t>
            </a:r>
          </a:p>
          <a:p>
            <a:r>
              <a:rPr lang="en-US" sz="2000" b="1">
                <a:solidFill>
                  <a:srgbClr val="FFFF00"/>
                </a:solidFill>
              </a:rPr>
              <a:t>Teritoryo ng Pilipinas</a:t>
            </a:r>
          </a:p>
          <a:p>
            <a:endParaRPr lang="en-US" sz="2000" b="1">
              <a:solidFill>
                <a:srgbClr val="FFFF00"/>
              </a:solidFill>
            </a:endParaRPr>
          </a:p>
          <a:p>
            <a:r>
              <a:rPr lang="en-US" sz="2000" b="1">
                <a:solidFill>
                  <a:srgbClr val="FFFF00"/>
                </a:solidFill>
              </a:rPr>
              <a:t>Naganap noong 1948</a:t>
            </a:r>
          </a:p>
        </p:txBody>
      </p:sp>
      <p:pic>
        <p:nvPicPr>
          <p:cNvPr id="9227" name="Picture 11" descr="u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0668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800600" y="6324600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343400" y="5715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US-UK</a:t>
            </a:r>
          </a:p>
          <a:p>
            <a:r>
              <a:rPr lang="en-US" b="1">
                <a:solidFill>
                  <a:srgbClr val="FF0000"/>
                </a:solidFill>
              </a:rPr>
              <a:t>Convention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0"/>
            <a:ext cx="792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Kasunduang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Panteritoryo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4 4.62428E-7 L 0.05416 4.6242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2" name="Picture 3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-1527175"/>
            <a:ext cx="7772400" cy="152717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191000" y="5486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62000" y="1143000"/>
            <a:ext cx="7696200" cy="533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</a:rPr>
              <a:t>   </a:t>
            </a:r>
            <a:r>
              <a:rPr lang="en-US" sz="2800" b="1">
                <a:solidFill>
                  <a:schemeClr val="bg1"/>
                </a:solidFill>
              </a:rPr>
              <a:t>The 1935 Constitution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  Article I – The National Territory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      -  all the territory ceded by Spain to the United</a:t>
            </a:r>
          </a:p>
          <a:p>
            <a:r>
              <a:rPr lang="en-US" sz="2400">
                <a:solidFill>
                  <a:schemeClr val="bg1"/>
                </a:solidFill>
              </a:rPr>
              <a:t>           States by The Treaty of Paris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      - all the islands embraced in the treaty</a:t>
            </a:r>
          </a:p>
          <a:p>
            <a:r>
              <a:rPr lang="en-US" sz="2400">
                <a:solidFill>
                  <a:schemeClr val="bg1"/>
                </a:solidFill>
              </a:rPr>
              <a:t>         concluded in Washington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     - all territory over which the present government</a:t>
            </a:r>
          </a:p>
          <a:p>
            <a:r>
              <a:rPr lang="en-US" sz="2400">
                <a:solidFill>
                  <a:schemeClr val="bg1"/>
                </a:solidFill>
              </a:rPr>
              <a:t>        of the Philippine Islands exercises jurisdiction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792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Batas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Panteritoryo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0" name="Picture 3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-1527175"/>
            <a:ext cx="7772400" cy="152717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191000" y="5486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62000" y="1143000"/>
            <a:ext cx="7696200" cy="533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</a:rPr>
              <a:t>   </a:t>
            </a:r>
            <a:r>
              <a:rPr lang="en-US" sz="2800" b="1">
                <a:solidFill>
                  <a:schemeClr val="bg1"/>
                </a:solidFill>
              </a:rPr>
              <a:t>The 1973 Constitution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  Article I – The National Territory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      -  Philippine Archipelago, with all the islands and</a:t>
            </a:r>
          </a:p>
          <a:p>
            <a:r>
              <a:rPr lang="en-US" sz="2400">
                <a:solidFill>
                  <a:schemeClr val="bg1"/>
                </a:solidFill>
              </a:rPr>
              <a:t>           waters embraced therein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      - All other territories belonging to the Philippines</a:t>
            </a:r>
          </a:p>
          <a:p>
            <a:r>
              <a:rPr lang="en-US" sz="2400">
                <a:solidFill>
                  <a:schemeClr val="bg1"/>
                </a:solidFill>
              </a:rPr>
              <a:t>         by historic right or legal title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     - Waters around, between and connecting the</a:t>
            </a:r>
          </a:p>
          <a:p>
            <a:r>
              <a:rPr lang="en-US" sz="2400">
                <a:solidFill>
                  <a:schemeClr val="bg1"/>
                </a:solidFill>
              </a:rPr>
              <a:t>        islands of the archipelago</a:t>
            </a:r>
          </a:p>
        </p:txBody>
      </p:sp>
      <p:sp>
        <p:nvSpPr>
          <p:cNvPr id="48135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0"/>
            <a:ext cx="792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Batas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Panteritoryo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78" name="Picture 3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-1527175"/>
            <a:ext cx="7772400" cy="152717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191000" y="5486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762000" y="1143000"/>
            <a:ext cx="7696200" cy="533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</a:rPr>
              <a:t>   </a:t>
            </a:r>
            <a:r>
              <a:rPr lang="en-US" sz="2800" b="1">
                <a:solidFill>
                  <a:schemeClr val="bg1"/>
                </a:solidFill>
              </a:rPr>
              <a:t>The 1987 Constitution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  Article I – The National Territory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      -  Philippine Archipelago, with all the islands and</a:t>
            </a:r>
          </a:p>
          <a:p>
            <a:r>
              <a:rPr lang="en-US" sz="2400">
                <a:solidFill>
                  <a:schemeClr val="bg1"/>
                </a:solidFill>
              </a:rPr>
              <a:t>           waters embraced therein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      - All the other territories over which the</a:t>
            </a:r>
          </a:p>
          <a:p>
            <a:r>
              <a:rPr lang="en-US" sz="2400">
                <a:solidFill>
                  <a:schemeClr val="bg1"/>
                </a:solidFill>
              </a:rPr>
              <a:t>         Philippines has sovereignty and jurisdiction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     - Waters around, between and connecting the</a:t>
            </a:r>
          </a:p>
          <a:p>
            <a:r>
              <a:rPr lang="en-US" sz="2400">
                <a:solidFill>
                  <a:schemeClr val="bg1"/>
                </a:solidFill>
              </a:rPr>
              <a:t>        islands of the archipelago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0"/>
            <a:ext cx="792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Batas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Panteritoryo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6" name="Picture 3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-1527175"/>
            <a:ext cx="7772400" cy="152717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28600" y="990600"/>
            <a:ext cx="4267200" cy="167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RA 3046 (1961) </a:t>
            </a:r>
            <a:r>
              <a:rPr lang="en-US" sz="2000" b="1" dirty="0">
                <a:solidFill>
                  <a:schemeClr val="bg1"/>
                </a:solidFill>
              </a:rPr>
              <a:t>at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RA 5446 (1968) </a:t>
            </a:r>
            <a:r>
              <a:rPr lang="en-US" sz="2000" b="1" dirty="0" err="1">
                <a:solidFill>
                  <a:schemeClr val="bg1"/>
                </a:solidFill>
              </a:rPr>
              <a:t>Nagtatalaga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Hangganan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dagat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teritoryal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Ng </a:t>
            </a:r>
            <a:r>
              <a:rPr lang="en-US" sz="2000" b="1" dirty="0" err="1">
                <a:solidFill>
                  <a:schemeClr val="bg1"/>
                </a:solidFill>
              </a:rPr>
              <a:t>Pilipinas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8600" y="2819400"/>
            <a:ext cx="4800600" cy="3733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rgbClr val="FFFF00"/>
                </a:solidFill>
              </a:rPr>
              <a:t>Lahat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tubig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paligid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sa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pagitan</a:t>
            </a:r>
            <a:r>
              <a:rPr lang="en-US" sz="2400" b="1" dirty="0">
                <a:solidFill>
                  <a:srgbClr val="FFFF00"/>
                </a:solidFill>
              </a:rPr>
              <a:t>, at </a:t>
            </a:r>
            <a:r>
              <a:rPr lang="en-US" sz="2400" b="1" dirty="0" err="1">
                <a:solidFill>
                  <a:srgbClr val="FFFF00"/>
                </a:solidFill>
              </a:rPr>
              <a:t>iyong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nagdurogtong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mga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pulo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arkipelago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</a:p>
          <a:p>
            <a:r>
              <a:rPr lang="en-US" sz="2400" b="1" dirty="0" err="1">
                <a:solidFill>
                  <a:srgbClr val="FFFF00"/>
                </a:solidFill>
              </a:rPr>
              <a:t>gaano</a:t>
            </a:r>
            <a:r>
              <a:rPr lang="en-US" sz="2400" b="1" dirty="0">
                <a:solidFill>
                  <a:srgbClr val="FFFF00"/>
                </a:solidFill>
              </a:rPr>
              <a:t> man </a:t>
            </a:r>
            <a:r>
              <a:rPr lang="en-US" sz="2400" b="1" dirty="0" err="1">
                <a:solidFill>
                  <a:srgbClr val="FFFF00"/>
                </a:solidFill>
              </a:rPr>
              <a:t>ang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lawak</a:t>
            </a:r>
            <a:r>
              <a:rPr lang="en-US" sz="2400" b="1" dirty="0">
                <a:solidFill>
                  <a:srgbClr val="FFFF00"/>
                </a:solidFill>
              </a:rPr>
              <a:t> at </a:t>
            </a:r>
            <a:r>
              <a:rPr lang="en-US" sz="2400" b="1" dirty="0" err="1">
                <a:solidFill>
                  <a:srgbClr val="FFFF00"/>
                </a:solidFill>
              </a:rPr>
              <a:t>lalim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ay </a:t>
            </a:r>
            <a:r>
              <a:rPr lang="en-US" sz="2400" b="1" dirty="0" err="1">
                <a:solidFill>
                  <a:srgbClr val="FFFF00"/>
                </a:solidFill>
              </a:rPr>
              <a:t>bahagi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panloob</a:t>
            </a:r>
            <a:r>
              <a:rPr lang="en-US" sz="2400" b="1" dirty="0">
                <a:solidFill>
                  <a:srgbClr val="FFFF00"/>
                </a:solidFill>
              </a:rPr>
              <a:t> o </a:t>
            </a:r>
          </a:p>
          <a:p>
            <a:r>
              <a:rPr lang="en-US" sz="2400" b="1" dirty="0" err="1">
                <a:solidFill>
                  <a:srgbClr val="FFFF00"/>
                </a:solidFill>
              </a:rPr>
              <a:t>Pambansang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tubig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bansa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o </a:t>
            </a:r>
            <a:r>
              <a:rPr lang="en-US" sz="2400" b="1" dirty="0" err="1">
                <a:solidFill>
                  <a:srgbClr val="FFFF00"/>
                </a:solidFill>
              </a:rPr>
              <a:t>estado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2231" name="Line 11"/>
          <p:cNvSpPr>
            <a:spLocks noChangeShapeType="1"/>
          </p:cNvSpPr>
          <p:nvPr/>
        </p:nvSpPr>
        <p:spPr bwMode="auto">
          <a:xfrm>
            <a:off x="4572000" y="6172200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2232" name="Picture 13" descr="base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4900" y="1143000"/>
            <a:ext cx="4000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85800" y="0"/>
            <a:ext cx="792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Batas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Panteritoryo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4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latin typeface="Algerian"/>
              </a:rPr>
              <a:t>Pilipinas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33400" y="990600"/>
            <a:ext cx="8305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Arial Black" pitchFamily="34" charset="0"/>
              </a:rPr>
              <a:t>Binubuo ng humigit kumulang 7 107 mga isla.</a:t>
            </a:r>
          </a:p>
          <a:p>
            <a:pPr>
              <a:buFont typeface="Arial" charset="0"/>
              <a:buChar char="•"/>
            </a:pPr>
            <a:endParaRPr lang="en-US" sz="240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Arial Black" pitchFamily="34" charset="0"/>
              </a:rPr>
              <a:t>Tinuturing na isa sa pinakamalaking  </a:t>
            </a:r>
          </a:p>
          <a:p>
            <a:r>
              <a:rPr lang="en-US" sz="2400">
                <a:latin typeface="Arial Black" pitchFamily="34" charset="0"/>
              </a:rPr>
              <a:t> bansang arkipelago sa daigdig.</a:t>
            </a:r>
          </a:p>
          <a:p>
            <a:pPr>
              <a:buFont typeface="Arial" charset="0"/>
              <a:buChar char="•"/>
            </a:pPr>
            <a:endParaRPr lang="en-US" sz="240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Arial Black" pitchFamily="34" charset="0"/>
              </a:rPr>
              <a:t> humigit-kumulang 300 000 kilometro </a:t>
            </a:r>
          </a:p>
          <a:p>
            <a:r>
              <a:rPr lang="en-US" sz="2400">
                <a:latin typeface="Arial Black" pitchFamily="34" charset="0"/>
              </a:rPr>
              <a:t>  kwadrado ang kabuuang lawak.</a:t>
            </a:r>
          </a:p>
          <a:p>
            <a:r>
              <a:rPr lang="en-US" sz="2400">
                <a:latin typeface="Arial Black" pitchFamily="34" charset="0"/>
              </a:rPr>
              <a:t> - may habang 1 850kilometro (mula dulong   </a:t>
            </a:r>
          </a:p>
          <a:p>
            <a:r>
              <a:rPr lang="en-US" sz="2400">
                <a:latin typeface="Arial Black" pitchFamily="34" charset="0"/>
              </a:rPr>
              <a:t>   timog ng Taiwan hanggang hilagang bahagi ng </a:t>
            </a:r>
          </a:p>
          <a:p>
            <a:r>
              <a:rPr lang="en-US" sz="2400">
                <a:latin typeface="Arial Black" pitchFamily="34" charset="0"/>
              </a:rPr>
              <a:t>   Borneo at lapad na 965 Kilometro</a:t>
            </a:r>
          </a:p>
          <a:p>
            <a:pPr>
              <a:buFont typeface="Arial" charset="0"/>
              <a:buChar char="•"/>
            </a:pPr>
            <a:endParaRPr lang="en-US" sz="240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Arial Black" pitchFamily="34" charset="0"/>
              </a:rPr>
              <a:t>Kabuuang sukat ng baybayin ay 36 289 </a:t>
            </a:r>
          </a:p>
          <a:p>
            <a:r>
              <a:rPr lang="en-US" sz="2400">
                <a:latin typeface="Arial Black" pitchFamily="34" charset="0"/>
              </a:rPr>
              <a:t> kilometro.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4" name="Picture 3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-1527175"/>
            <a:ext cx="7772400" cy="152717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28600" y="990600"/>
            <a:ext cx="44196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PD 1596 – Kalayaan Island Group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 1978 (Spratly Islands)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8600" y="2667000"/>
            <a:ext cx="2895600" cy="388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FFFF00"/>
                </a:solidFill>
              </a:rPr>
              <a:t>Nagsaad ng ilang</a:t>
            </a:r>
          </a:p>
          <a:p>
            <a:r>
              <a:rPr lang="en-US" sz="2000" b="1">
                <a:solidFill>
                  <a:srgbClr val="FFFF00"/>
                </a:solidFill>
              </a:rPr>
              <a:t>Bahagi ng Pilipinas</a:t>
            </a:r>
          </a:p>
          <a:p>
            <a:r>
              <a:rPr lang="en-US" sz="2000" b="1">
                <a:solidFill>
                  <a:srgbClr val="FFFF00"/>
                </a:solidFill>
              </a:rPr>
              <a:t>Gaya ng Pagtatalaga sa</a:t>
            </a:r>
          </a:p>
          <a:p>
            <a:r>
              <a:rPr lang="en-US" sz="2000" b="1">
                <a:solidFill>
                  <a:srgbClr val="FFFF00"/>
                </a:solidFill>
              </a:rPr>
              <a:t>Kalayaan Islands </a:t>
            </a:r>
          </a:p>
          <a:p>
            <a:r>
              <a:rPr lang="en-US" sz="2000" b="1">
                <a:solidFill>
                  <a:srgbClr val="FFFF00"/>
                </a:solidFill>
              </a:rPr>
              <a:t>bilang parte ng </a:t>
            </a:r>
          </a:p>
          <a:p>
            <a:r>
              <a:rPr lang="en-US" sz="2000" b="1">
                <a:solidFill>
                  <a:srgbClr val="FFFF00"/>
                </a:solidFill>
              </a:rPr>
              <a:t>Pambansang Teritoryo</a:t>
            </a:r>
          </a:p>
          <a:p>
            <a:endParaRPr lang="en-US" sz="2000" b="1">
              <a:solidFill>
                <a:srgbClr val="FFFF00"/>
              </a:solidFill>
            </a:endParaRPr>
          </a:p>
          <a:p>
            <a:r>
              <a:rPr lang="en-US" sz="2000" b="1">
                <a:solidFill>
                  <a:srgbClr val="FFFF00"/>
                </a:solidFill>
              </a:rPr>
              <a:t>Nagtatakda para sa</a:t>
            </a:r>
          </a:p>
          <a:p>
            <a:r>
              <a:rPr lang="en-US" sz="2000" b="1">
                <a:solidFill>
                  <a:srgbClr val="FFFF00"/>
                </a:solidFill>
              </a:rPr>
              <a:t>Kanilang pamamahala </a:t>
            </a:r>
          </a:p>
          <a:p>
            <a:r>
              <a:rPr lang="en-US" sz="2000" b="1">
                <a:solidFill>
                  <a:srgbClr val="FFFF00"/>
                </a:solidFill>
              </a:rPr>
              <a:t>At pangangasiwa.</a:t>
            </a:r>
          </a:p>
          <a:p>
            <a:endParaRPr lang="en-US" sz="2000" b="1">
              <a:solidFill>
                <a:srgbClr val="FFFF00"/>
              </a:solidFill>
            </a:endParaRPr>
          </a:p>
          <a:p>
            <a:r>
              <a:rPr lang="en-US" sz="2000" b="1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373" name="Picture 13" descr="pd15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990600"/>
            <a:ext cx="45339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581400" y="4953000"/>
            <a:ext cx="1143000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200400" y="41148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663300"/>
                </a:solidFill>
              </a:rPr>
              <a:t>Kalayaan Is.</a:t>
            </a:r>
          </a:p>
          <a:p>
            <a:r>
              <a:rPr lang="en-US" sz="2000" b="1">
                <a:solidFill>
                  <a:srgbClr val="663300"/>
                </a:solidFill>
              </a:rPr>
              <a:t>PD 1596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0"/>
            <a:ext cx="792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Batas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Panteritoryo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2" name="Picture 3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-1527175"/>
            <a:ext cx="7772400" cy="152717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28600" y="990600"/>
            <a:ext cx="42672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Eksklusibong Sonang Ekonomiko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PD 1599 – Exclusive Economic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Zone  (1978)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28600" y="2057400"/>
            <a:ext cx="4267200" cy="449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endParaRPr lang="en-US" sz="200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sz="2000">
                <a:solidFill>
                  <a:srgbClr val="FFFF00"/>
                </a:solidFill>
              </a:rPr>
              <a:t> itinadhana ng UNCLOS noong</a:t>
            </a:r>
          </a:p>
          <a:p>
            <a:r>
              <a:rPr lang="en-US" sz="2000">
                <a:solidFill>
                  <a:srgbClr val="FFFF00"/>
                </a:solidFill>
              </a:rPr>
              <a:t>1982 ang pagtatakda ng 12 milyang</a:t>
            </a:r>
          </a:p>
          <a:p>
            <a:r>
              <a:rPr lang="en-US" sz="2000">
                <a:solidFill>
                  <a:srgbClr val="FFFF00"/>
                </a:solidFill>
              </a:rPr>
              <a:t>(19.32km) hangganan sa halip na </a:t>
            </a:r>
          </a:p>
          <a:p>
            <a:r>
              <a:rPr lang="en-US" sz="2000">
                <a:solidFill>
                  <a:srgbClr val="FFFF00"/>
                </a:solidFill>
              </a:rPr>
              <a:t>3 milya (4.83km).</a:t>
            </a:r>
          </a:p>
          <a:p>
            <a:endParaRPr lang="en-US" sz="200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sz="2000">
                <a:solidFill>
                  <a:srgbClr val="FFFF00"/>
                </a:solidFill>
              </a:rPr>
              <a:t>Ito rin ay pagtatakda ng 200 milyang</a:t>
            </a:r>
          </a:p>
          <a:p>
            <a:r>
              <a:rPr lang="en-US" sz="2000">
                <a:solidFill>
                  <a:srgbClr val="FFFF00"/>
                </a:solidFill>
              </a:rPr>
              <a:t>(322km) exclusive economic zone</a:t>
            </a:r>
          </a:p>
          <a:p>
            <a:r>
              <a:rPr lang="en-US" sz="2000">
                <a:solidFill>
                  <a:srgbClr val="FFFF00"/>
                </a:solidFill>
              </a:rPr>
              <a:t>(EEZ). Sa loob ng 200 milyang sona,</a:t>
            </a:r>
          </a:p>
          <a:p>
            <a:r>
              <a:rPr lang="en-US" sz="2000">
                <a:solidFill>
                  <a:srgbClr val="FFFF00"/>
                </a:solidFill>
              </a:rPr>
              <a:t>Ang Pilipinas ang may pinaka</a:t>
            </a:r>
          </a:p>
          <a:p>
            <a:r>
              <a:rPr lang="en-US" sz="2000">
                <a:solidFill>
                  <a:srgbClr val="FFFF00"/>
                </a:solidFill>
              </a:rPr>
              <a:t>makapangyarihang karapatan na</a:t>
            </a:r>
          </a:p>
          <a:p>
            <a:r>
              <a:rPr lang="en-US" sz="2000">
                <a:solidFill>
                  <a:srgbClr val="FFFF00"/>
                </a:solidFill>
              </a:rPr>
              <a:t>galugarin, paunlarin, pangalagaan,</a:t>
            </a:r>
          </a:p>
          <a:p>
            <a:r>
              <a:rPr lang="en-US" sz="2000">
                <a:solidFill>
                  <a:srgbClr val="FFFF00"/>
                </a:solidFill>
              </a:rPr>
              <a:t>at pangasiwaan ang mga likas na</a:t>
            </a:r>
          </a:p>
          <a:p>
            <a:r>
              <a:rPr lang="en-US" sz="2000">
                <a:solidFill>
                  <a:srgbClr val="FFFF00"/>
                </a:solidFill>
              </a:rPr>
              <a:t>yamang galing sa dagat.</a:t>
            </a:r>
          </a:p>
          <a:p>
            <a:endParaRPr lang="en-US" sz="2000">
              <a:solidFill>
                <a:srgbClr val="FFFF00"/>
              </a:solidFill>
            </a:endParaRPr>
          </a:p>
          <a:p>
            <a:endParaRPr lang="en-US" sz="2000">
              <a:solidFill>
                <a:srgbClr val="FFFF00"/>
              </a:solidFill>
            </a:endParaRPr>
          </a:p>
        </p:txBody>
      </p:sp>
      <p:pic>
        <p:nvPicPr>
          <p:cNvPr id="16397" name="Picture 13" descr="EE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914400"/>
            <a:ext cx="441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4648200" y="2590800"/>
            <a:ext cx="838200" cy="4603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572000" y="15240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EEZ</a:t>
            </a:r>
          </a:p>
          <a:p>
            <a:r>
              <a:rPr lang="en-US" sz="2400" b="1">
                <a:solidFill>
                  <a:srgbClr val="FFCC00"/>
                </a:solidFill>
              </a:rPr>
              <a:t>(1978)</a:t>
            </a:r>
          </a:p>
        </p:txBody>
      </p:sp>
      <p:sp>
        <p:nvSpPr>
          <p:cNvPr id="56330" name="TextBox 12"/>
          <p:cNvSpPr txBox="1">
            <a:spLocks noChangeArrowheads="1"/>
          </p:cNvSpPr>
          <p:nvPr/>
        </p:nvSpPr>
        <p:spPr bwMode="auto">
          <a:xfrm>
            <a:off x="4800600" y="6019800"/>
            <a:ext cx="434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TOTAL EEZ Area = </a:t>
            </a:r>
          </a:p>
          <a:p>
            <a:r>
              <a:rPr lang="en-US" b="1">
                <a:solidFill>
                  <a:srgbClr val="FF0000"/>
                </a:solidFill>
              </a:rPr>
              <a:t>1,431,404 sq km.</a:t>
            </a:r>
          </a:p>
          <a:p>
            <a:r>
              <a:rPr lang="en-US">
                <a:solidFill>
                  <a:srgbClr val="FF0000"/>
                </a:solidFill>
              </a:rPr>
              <a:t> (Based on RA 5446 Baselines</a:t>
            </a:r>
          </a:p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0"/>
            <a:ext cx="792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Batas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Panteritoryo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0" name="Picture 3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-1527175"/>
            <a:ext cx="7772400" cy="152717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28600" y="990600"/>
            <a:ext cx="42672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United Nations Convention on the 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Laws of the Sea (UNCLOS)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28600" y="2057400"/>
            <a:ext cx="4724400" cy="449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endParaRPr lang="en-US" sz="200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sz="2000">
                <a:solidFill>
                  <a:srgbClr val="FFFF00"/>
                </a:solidFill>
              </a:rPr>
              <a:t> itinadhana ng </a:t>
            </a:r>
            <a:r>
              <a:rPr lang="en-US" sz="2000" b="1">
                <a:solidFill>
                  <a:srgbClr val="FFFF00"/>
                </a:solidFill>
              </a:rPr>
              <a:t>UNCLOS</a:t>
            </a:r>
            <a:r>
              <a:rPr lang="en-US" sz="2000">
                <a:solidFill>
                  <a:srgbClr val="FFFF00"/>
                </a:solidFill>
              </a:rPr>
              <a:t> noong</a:t>
            </a:r>
          </a:p>
          <a:p>
            <a:r>
              <a:rPr lang="en-US" sz="2000">
                <a:solidFill>
                  <a:srgbClr val="FFFF00"/>
                </a:solidFill>
              </a:rPr>
              <a:t>  </a:t>
            </a:r>
            <a:r>
              <a:rPr lang="en-US" sz="2000" b="1">
                <a:solidFill>
                  <a:srgbClr val="FFFF00"/>
                </a:solidFill>
              </a:rPr>
              <a:t>Disyembre 10,1982 </a:t>
            </a:r>
            <a:r>
              <a:rPr lang="en-US" sz="2000">
                <a:solidFill>
                  <a:srgbClr val="FFFF00"/>
                </a:solidFill>
              </a:rPr>
              <a:t>sa kumbensyon</a:t>
            </a:r>
          </a:p>
          <a:p>
            <a:r>
              <a:rPr lang="en-US" sz="2000">
                <a:solidFill>
                  <a:srgbClr val="FFFF00"/>
                </a:solidFill>
              </a:rPr>
              <a:t>  na ginanap sa Jamaica at nilahukan</a:t>
            </a:r>
          </a:p>
          <a:p>
            <a:r>
              <a:rPr lang="en-US" sz="2000">
                <a:solidFill>
                  <a:srgbClr val="FFFF00"/>
                </a:solidFill>
              </a:rPr>
              <a:t>  ng 130 mga bansa ang pagpapa-</a:t>
            </a:r>
          </a:p>
          <a:p>
            <a:r>
              <a:rPr lang="en-US" sz="2000">
                <a:solidFill>
                  <a:srgbClr val="FFFF00"/>
                </a:solidFill>
              </a:rPr>
              <a:t>  lawak sa teritoryo ng Pilipinas.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FFFF00"/>
                </a:solidFill>
              </a:rPr>
              <a:t>Dahil sa Doktrinang pang kapuluan</a:t>
            </a:r>
          </a:p>
          <a:p>
            <a:r>
              <a:rPr lang="en-US" sz="2000">
                <a:solidFill>
                  <a:srgbClr val="FFFF00"/>
                </a:solidFill>
              </a:rPr>
              <a:t>  ay naragdagan ng halos 4 milyong </a:t>
            </a:r>
          </a:p>
          <a:p>
            <a:r>
              <a:rPr lang="en-US" sz="2000">
                <a:solidFill>
                  <a:srgbClr val="FFFF00"/>
                </a:solidFill>
              </a:rPr>
              <a:t>  ektarya ang panloob na dagat ng bansa</a:t>
            </a:r>
          </a:p>
          <a:p>
            <a:r>
              <a:rPr lang="en-US" sz="2000">
                <a:solidFill>
                  <a:srgbClr val="FFFF00"/>
                </a:solidFill>
              </a:rPr>
              <a:t>  kasama na ang mga kalapagang insular </a:t>
            </a:r>
          </a:p>
          <a:p>
            <a:r>
              <a:rPr lang="en-US" sz="2000">
                <a:solidFill>
                  <a:srgbClr val="FFFF00"/>
                </a:solidFill>
              </a:rPr>
              <a:t>  at mga submarina nito.</a:t>
            </a:r>
          </a:p>
          <a:p>
            <a:endParaRPr lang="en-US" sz="2000">
              <a:solidFill>
                <a:srgbClr val="FFFF00"/>
              </a:solidFill>
            </a:endParaRPr>
          </a:p>
          <a:p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0"/>
            <a:ext cx="792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Doktrinang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itchFamily="82" charset="0"/>
              </a:rPr>
              <a:t>Pangkapuluan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adder ITC" pitchFamily="82" charset="0"/>
            </a:endParaRPr>
          </a:p>
        </p:txBody>
      </p:sp>
      <p:pic>
        <p:nvPicPr>
          <p:cNvPr id="15" name="Picture 20" descr="InterBoundar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9144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5410200" y="1828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0200" y="2667000"/>
            <a:ext cx="152400" cy="152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2209800"/>
            <a:ext cx="152400" cy="152400"/>
          </a:xfrm>
          <a:prstGeom prst="ellipse">
            <a:avLst/>
          </a:prstGeom>
          <a:solidFill>
            <a:srgbClr val="DD09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62600" y="2667000"/>
            <a:ext cx="152400" cy="152400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15000" y="2667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82" name="TextBox 21"/>
          <p:cNvSpPr txBox="1">
            <a:spLocks noChangeArrowheads="1"/>
          </p:cNvSpPr>
          <p:nvPr/>
        </p:nvSpPr>
        <p:spPr bwMode="auto">
          <a:xfrm>
            <a:off x="5562600" y="1752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EEZ</a:t>
            </a:r>
          </a:p>
        </p:txBody>
      </p:sp>
      <p:sp>
        <p:nvSpPr>
          <p:cNvPr id="58383" name="TextBox 22"/>
          <p:cNvSpPr txBox="1">
            <a:spLocks noChangeArrowheads="1"/>
          </p:cNvSpPr>
          <p:nvPr/>
        </p:nvSpPr>
        <p:spPr bwMode="auto">
          <a:xfrm>
            <a:off x="5562600" y="21336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Archipelago Doctrine</a:t>
            </a:r>
          </a:p>
        </p:txBody>
      </p:sp>
      <p:sp>
        <p:nvSpPr>
          <p:cNvPr id="58384" name="TextBox 23"/>
          <p:cNvSpPr txBox="1">
            <a:spLocks noChangeArrowheads="1"/>
          </p:cNvSpPr>
          <p:nvPr/>
        </p:nvSpPr>
        <p:spPr bwMode="auto">
          <a:xfrm>
            <a:off x="5410200" y="28194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Territorial Limit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19" name="Picture 4" descr="ASEAN-POWER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 NATIONAL TERRITORY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AS DEFINED BY EXISTING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 LAWS AND TREATY</a:t>
            </a:r>
          </a:p>
        </p:txBody>
      </p:sp>
      <p:pic>
        <p:nvPicPr>
          <p:cNvPr id="60421" name="Picture 15" descr="ti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Rectangle 18"/>
          <p:cNvSpPr>
            <a:spLocks noChangeArrowheads="1"/>
          </p:cNvSpPr>
          <p:nvPr/>
        </p:nvSpPr>
        <p:spPr bwMode="auto">
          <a:xfrm>
            <a:off x="914400" y="2743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Rectangle 19"/>
          <p:cNvSpPr>
            <a:spLocks noChangeArrowheads="1"/>
          </p:cNvSpPr>
          <p:nvPr/>
        </p:nvSpPr>
        <p:spPr bwMode="auto">
          <a:xfrm>
            <a:off x="0" y="838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4" name="Picture 20" descr="InterBoundar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914400"/>
            <a:ext cx="487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9460" name="TextBox 11"/>
          <p:cNvSpPr txBox="1">
            <a:spLocks noChangeArrowheads="1"/>
          </p:cNvSpPr>
          <p:nvPr/>
        </p:nvSpPr>
        <p:spPr bwMode="auto">
          <a:xfrm>
            <a:off x="304800" y="1524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Artikulo I ng Saligang Batas ng 1987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" y="1143000"/>
            <a:ext cx="7696200" cy="52038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/>
              <a:t>Ang</a:t>
            </a:r>
            <a:r>
              <a:rPr lang="en-US" sz="2400" b="1" dirty="0"/>
              <a:t> </a:t>
            </a:r>
            <a:r>
              <a:rPr lang="en-US" sz="2400" b="1" dirty="0" err="1"/>
              <a:t>pambansang</a:t>
            </a:r>
            <a:r>
              <a:rPr lang="en-US" sz="2400" b="1" dirty="0"/>
              <a:t> </a:t>
            </a:r>
            <a:r>
              <a:rPr lang="en-US" sz="2400" b="1" dirty="0" err="1"/>
              <a:t>teritoryo</a:t>
            </a:r>
            <a:r>
              <a:rPr lang="en-US" sz="2400" b="1" dirty="0"/>
              <a:t> ay </a:t>
            </a:r>
            <a:r>
              <a:rPr lang="en-US" sz="2400" b="1" dirty="0" err="1"/>
              <a:t>binubuo</a:t>
            </a:r>
            <a:r>
              <a:rPr lang="en-US" sz="2400" b="1" dirty="0"/>
              <a:t> </a:t>
            </a:r>
            <a:r>
              <a:rPr lang="en-US" sz="2400" b="1" dirty="0" err="1"/>
              <a:t>ng</a:t>
            </a:r>
            <a:r>
              <a:rPr lang="en-US" sz="2400" b="1" dirty="0"/>
              <a:t> </a:t>
            </a:r>
            <a:r>
              <a:rPr lang="en-US" sz="2400" b="1" dirty="0" err="1"/>
              <a:t>kapuluan</a:t>
            </a:r>
            <a:r>
              <a:rPr lang="en-US" sz="2400" b="1" dirty="0"/>
              <a:t> </a:t>
            </a:r>
            <a:r>
              <a:rPr lang="en-US" sz="2400" b="1" dirty="0" err="1"/>
              <a:t>ng</a:t>
            </a:r>
            <a:r>
              <a:rPr lang="en-US" sz="2400" b="1" dirty="0"/>
              <a:t> </a:t>
            </a:r>
            <a:r>
              <a:rPr lang="en-US" sz="2400" b="1" dirty="0" err="1"/>
              <a:t>Pilipinas</a:t>
            </a:r>
            <a:r>
              <a:rPr lang="en-US" sz="2400" b="1" dirty="0"/>
              <a:t>. </a:t>
            </a:r>
            <a:r>
              <a:rPr lang="en-US" sz="2400" b="1" dirty="0" err="1"/>
              <a:t>kasama</a:t>
            </a:r>
            <a:r>
              <a:rPr lang="en-US" sz="2400" b="1" dirty="0"/>
              <a:t> </a:t>
            </a:r>
            <a:r>
              <a:rPr lang="en-US" sz="2400" b="1" dirty="0" err="1"/>
              <a:t>rito</a:t>
            </a:r>
            <a:r>
              <a:rPr lang="en-US" sz="2400" b="1" dirty="0"/>
              <a:t> </a:t>
            </a:r>
            <a:r>
              <a:rPr lang="en-US" sz="2400" b="1" dirty="0" err="1"/>
              <a:t>ang</a:t>
            </a:r>
            <a:r>
              <a:rPr lang="en-US" sz="2400" b="1" dirty="0"/>
              <a:t> </a:t>
            </a:r>
            <a:r>
              <a:rPr lang="en-US" sz="2400" b="1" dirty="0" err="1"/>
              <a:t>lahat</a:t>
            </a:r>
            <a:r>
              <a:rPr lang="en-US" sz="2400" b="1" dirty="0"/>
              <a:t> </a:t>
            </a:r>
            <a:r>
              <a:rPr lang="en-US" sz="2400" b="1" dirty="0" err="1"/>
              <a:t>ng</a:t>
            </a:r>
            <a:r>
              <a:rPr lang="en-US" sz="2400" b="1" dirty="0"/>
              <a:t> </a:t>
            </a:r>
            <a:r>
              <a:rPr lang="en-US" sz="2400" b="1" dirty="0" err="1"/>
              <a:t>mga</a:t>
            </a:r>
            <a:r>
              <a:rPr lang="en-US" sz="2400" b="1" dirty="0"/>
              <a:t> </a:t>
            </a:r>
            <a:r>
              <a:rPr lang="en-US" sz="2400" b="1" dirty="0" err="1"/>
              <a:t>pulo</a:t>
            </a:r>
            <a:r>
              <a:rPr lang="en-US" sz="2400" b="1" dirty="0"/>
              <a:t> at </a:t>
            </a:r>
            <a:r>
              <a:rPr lang="en-US" sz="2400" b="1" dirty="0" err="1"/>
              <a:t>mga</a:t>
            </a:r>
            <a:r>
              <a:rPr lang="en-US" sz="2400" b="1" dirty="0"/>
              <a:t> </a:t>
            </a:r>
            <a:r>
              <a:rPr lang="en-US" sz="2400" b="1" dirty="0" err="1"/>
              <a:t>karagatang</a:t>
            </a:r>
            <a:r>
              <a:rPr lang="en-US" sz="2400" b="1" dirty="0"/>
              <a:t> </a:t>
            </a:r>
            <a:r>
              <a:rPr lang="en-US" sz="2400" b="1" dirty="0" err="1"/>
              <a:t>nakapaloob</a:t>
            </a:r>
            <a:r>
              <a:rPr lang="en-US" sz="2400" b="1" dirty="0"/>
              <a:t> </a:t>
            </a:r>
            <a:r>
              <a:rPr lang="en-US" sz="2400" b="1" dirty="0" err="1"/>
              <a:t>dito</a:t>
            </a:r>
            <a:r>
              <a:rPr lang="en-US" sz="2400" b="1" dirty="0"/>
              <a:t>. </a:t>
            </a:r>
            <a:r>
              <a:rPr lang="en-US" sz="2400" b="1" dirty="0" err="1"/>
              <a:t>Kasama</a:t>
            </a:r>
            <a:r>
              <a:rPr lang="en-US" sz="2400" b="1" dirty="0"/>
              <a:t> </a:t>
            </a:r>
            <a:r>
              <a:rPr lang="en-US" sz="2400" b="1" dirty="0" err="1"/>
              <a:t>rin</a:t>
            </a:r>
            <a:r>
              <a:rPr lang="en-US" sz="2400" b="1" dirty="0"/>
              <a:t> </a:t>
            </a:r>
            <a:r>
              <a:rPr lang="en-US" sz="2400" b="1" dirty="0" err="1"/>
              <a:t>ang</a:t>
            </a:r>
            <a:r>
              <a:rPr lang="en-US" sz="2400" b="1" dirty="0"/>
              <a:t> </a:t>
            </a:r>
            <a:r>
              <a:rPr lang="en-US" sz="2400" b="1" dirty="0" err="1"/>
              <a:t>lahat</a:t>
            </a:r>
            <a:r>
              <a:rPr lang="en-US" sz="2400" b="1" dirty="0"/>
              <a:t> </a:t>
            </a:r>
            <a:r>
              <a:rPr lang="en-US" sz="2400" b="1" dirty="0" err="1"/>
              <a:t>ng</a:t>
            </a:r>
            <a:r>
              <a:rPr lang="en-US" sz="2400" b="1" dirty="0"/>
              <a:t> </a:t>
            </a:r>
            <a:r>
              <a:rPr lang="en-US" sz="2400" b="1" dirty="0" err="1"/>
              <a:t>iba</a:t>
            </a:r>
            <a:r>
              <a:rPr lang="en-US" sz="2400" b="1" dirty="0"/>
              <a:t> pang </a:t>
            </a:r>
            <a:r>
              <a:rPr lang="en-US" sz="2400" b="1" dirty="0" err="1"/>
              <a:t>mga</a:t>
            </a:r>
            <a:r>
              <a:rPr lang="en-US" sz="2400" b="1" dirty="0"/>
              <a:t> </a:t>
            </a:r>
            <a:r>
              <a:rPr lang="en-US" sz="2400" b="1" dirty="0" err="1"/>
              <a:t>teritoryo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 </a:t>
            </a:r>
            <a:r>
              <a:rPr lang="en-US" sz="2400" b="1" dirty="0" err="1"/>
              <a:t>nasa</a:t>
            </a:r>
            <a:r>
              <a:rPr lang="en-US" sz="2400" b="1" dirty="0"/>
              <a:t> </a:t>
            </a:r>
            <a:r>
              <a:rPr lang="en-US" sz="2400" b="1" dirty="0" err="1"/>
              <a:t>ganap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kapangyarihan</a:t>
            </a:r>
            <a:r>
              <a:rPr lang="en-US" sz="2400" b="1" dirty="0"/>
              <a:t> o </a:t>
            </a:r>
            <a:r>
              <a:rPr lang="en-US" sz="2400" b="1" dirty="0" err="1"/>
              <a:t>hurisdiksyon</a:t>
            </a:r>
            <a:r>
              <a:rPr lang="en-US" sz="2400" b="1" dirty="0"/>
              <a:t> </a:t>
            </a:r>
            <a:r>
              <a:rPr lang="en-US" sz="2400" b="1" dirty="0" err="1"/>
              <a:t>ng</a:t>
            </a:r>
            <a:r>
              <a:rPr lang="en-US" sz="2400" b="1" dirty="0"/>
              <a:t> </a:t>
            </a:r>
            <a:r>
              <a:rPr lang="en-US" sz="2400" b="1" dirty="0" err="1"/>
              <a:t>Pilipinas</a:t>
            </a:r>
            <a:r>
              <a:rPr lang="en-US" sz="2400" b="1" dirty="0"/>
              <a:t>. </a:t>
            </a:r>
            <a:r>
              <a:rPr lang="en-US" sz="2400" b="1" dirty="0" err="1"/>
              <a:t>Binubuo</a:t>
            </a:r>
            <a:r>
              <a:rPr lang="en-US" sz="2400" b="1" dirty="0"/>
              <a:t> </a:t>
            </a:r>
            <a:r>
              <a:rPr lang="en-US" sz="2400" b="1" dirty="0" err="1"/>
              <a:t>ito</a:t>
            </a:r>
            <a:r>
              <a:rPr lang="en-US" sz="2400" b="1" dirty="0"/>
              <a:t> </a:t>
            </a:r>
            <a:r>
              <a:rPr lang="en-US" sz="2400" b="1" dirty="0" err="1"/>
              <a:t>ng</a:t>
            </a:r>
            <a:r>
              <a:rPr lang="en-US" sz="2400" b="1" dirty="0"/>
              <a:t> </a:t>
            </a:r>
            <a:r>
              <a:rPr lang="en-US" sz="2400" b="1" dirty="0" err="1"/>
              <a:t>kalupaan</a:t>
            </a:r>
            <a:r>
              <a:rPr lang="en-US" sz="2400" b="1" dirty="0"/>
              <a:t>, </a:t>
            </a:r>
            <a:r>
              <a:rPr lang="en-US" sz="2400" b="1" dirty="0" err="1"/>
              <a:t>katubigan</a:t>
            </a:r>
            <a:r>
              <a:rPr lang="en-US" sz="2400" b="1" dirty="0"/>
              <a:t>, at </a:t>
            </a:r>
            <a:r>
              <a:rPr lang="en-US" sz="2400" b="1" dirty="0" err="1"/>
              <a:t>himpapawirin</a:t>
            </a:r>
            <a:r>
              <a:rPr lang="en-US" sz="2400" b="1" dirty="0"/>
              <a:t>. </a:t>
            </a:r>
            <a:r>
              <a:rPr lang="en-US" sz="2400" b="1" dirty="0" err="1"/>
              <a:t>Kasama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rin</a:t>
            </a:r>
            <a:r>
              <a:rPr lang="en-US" sz="2400" b="1" dirty="0"/>
              <a:t> </a:t>
            </a:r>
            <a:r>
              <a:rPr lang="en-US" sz="2400" b="1" dirty="0" err="1"/>
              <a:t>ang</a:t>
            </a:r>
            <a:r>
              <a:rPr lang="en-US" sz="2400" b="1" dirty="0"/>
              <a:t> </a:t>
            </a:r>
            <a:r>
              <a:rPr lang="en-US" sz="2400" b="1" dirty="0" err="1"/>
              <a:t>dagat</a:t>
            </a:r>
            <a:r>
              <a:rPr lang="en-US" sz="2400" b="1" dirty="0"/>
              <a:t> </a:t>
            </a:r>
            <a:r>
              <a:rPr lang="en-US" sz="2400" b="1" dirty="0" err="1"/>
              <a:t>teritoryal</a:t>
            </a:r>
            <a:r>
              <a:rPr lang="en-US" sz="2400" b="1" dirty="0"/>
              <a:t>, </a:t>
            </a:r>
            <a:r>
              <a:rPr lang="en-US" sz="2400" b="1" dirty="0" err="1"/>
              <a:t>ang</a:t>
            </a:r>
            <a:r>
              <a:rPr lang="en-US" sz="2400" b="1" dirty="0"/>
              <a:t> </a:t>
            </a:r>
            <a:r>
              <a:rPr lang="en-US" sz="2400" b="1" dirty="0" err="1"/>
              <a:t>ilalim</a:t>
            </a:r>
            <a:r>
              <a:rPr lang="en-US" sz="2400" b="1" dirty="0"/>
              <a:t> </a:t>
            </a:r>
            <a:r>
              <a:rPr lang="en-US" sz="2400" b="1" dirty="0" err="1"/>
              <a:t>ng</a:t>
            </a:r>
            <a:r>
              <a:rPr lang="en-US" sz="2400" b="1" dirty="0"/>
              <a:t> </a:t>
            </a:r>
            <a:r>
              <a:rPr lang="en-US" sz="2400" b="1" dirty="0" err="1"/>
              <a:t>dagat</a:t>
            </a:r>
            <a:r>
              <a:rPr lang="en-US" sz="2400" b="1" dirty="0"/>
              <a:t>, </a:t>
            </a:r>
            <a:r>
              <a:rPr lang="en-US" sz="2400" b="1" dirty="0" err="1"/>
              <a:t>ang</a:t>
            </a:r>
            <a:r>
              <a:rPr lang="en-US" sz="2400" b="1" dirty="0"/>
              <a:t> </a:t>
            </a:r>
            <a:r>
              <a:rPr lang="en-US" sz="2400" b="1" dirty="0" err="1"/>
              <a:t>kailaliman</a:t>
            </a:r>
            <a:r>
              <a:rPr lang="en-US" sz="2400" b="1" dirty="0"/>
              <a:t> </a:t>
            </a:r>
            <a:r>
              <a:rPr lang="en-US" sz="2400" b="1" dirty="0" err="1"/>
              <a:t>ng</a:t>
            </a:r>
            <a:r>
              <a:rPr lang="en-US" sz="2400" b="1" dirty="0"/>
              <a:t> </a:t>
            </a:r>
            <a:r>
              <a:rPr lang="en-US" sz="2400" b="1" dirty="0" err="1"/>
              <a:t>lupa</a:t>
            </a:r>
            <a:r>
              <a:rPr lang="en-US" sz="2400" b="1" dirty="0"/>
              <a:t>, </a:t>
            </a:r>
            <a:r>
              <a:rPr lang="en-US" sz="2400" b="1" dirty="0" err="1"/>
              <a:t>ang</a:t>
            </a:r>
            <a:r>
              <a:rPr lang="en-US" sz="2400" b="1" dirty="0"/>
              <a:t> </a:t>
            </a:r>
            <a:r>
              <a:rPr lang="en-US" sz="2400" b="1" dirty="0" err="1"/>
              <a:t>mga</a:t>
            </a:r>
            <a:r>
              <a:rPr lang="en-US" sz="2400" b="1" dirty="0"/>
              <a:t> </a:t>
            </a:r>
            <a:r>
              <a:rPr lang="en-US" sz="2400" b="1" dirty="0" err="1"/>
              <a:t>kalapagang</a:t>
            </a:r>
            <a:r>
              <a:rPr lang="en-US" sz="2400" b="1" dirty="0"/>
              <a:t> insular, at </a:t>
            </a:r>
            <a:r>
              <a:rPr lang="en-US" sz="2400" b="1" dirty="0" err="1"/>
              <a:t>iba</a:t>
            </a:r>
            <a:r>
              <a:rPr lang="en-US" sz="2400" b="1" dirty="0"/>
              <a:t> pang </a:t>
            </a:r>
            <a:r>
              <a:rPr lang="en-US" sz="2400" b="1" dirty="0" err="1"/>
              <a:t>pook</a:t>
            </a:r>
            <a:r>
              <a:rPr lang="en-US" sz="2400" b="1" dirty="0"/>
              <a:t> </a:t>
            </a:r>
            <a:r>
              <a:rPr lang="en-US" sz="2400" b="1" dirty="0" err="1"/>
              <a:t>submarina</a:t>
            </a:r>
            <a:r>
              <a:rPr lang="en-US" sz="2400" b="1" dirty="0"/>
              <a:t> </a:t>
            </a:r>
            <a:r>
              <a:rPr lang="en-US" sz="2400" b="1" dirty="0" err="1"/>
              <a:t>nito</a:t>
            </a:r>
            <a:r>
              <a:rPr lang="en-US" sz="2400" b="1" dirty="0"/>
              <a:t>. </a:t>
            </a:r>
            <a:r>
              <a:rPr lang="en-US" sz="2400" b="1" dirty="0" err="1"/>
              <a:t>Ang</a:t>
            </a:r>
            <a:r>
              <a:rPr lang="en-US" sz="2400" b="1" dirty="0"/>
              <a:t> </a:t>
            </a:r>
            <a:r>
              <a:rPr lang="en-US" sz="2400" b="1" dirty="0" err="1"/>
              <a:t>dagat</a:t>
            </a:r>
            <a:r>
              <a:rPr lang="en-US" sz="2400" b="1" dirty="0"/>
              <a:t> at </a:t>
            </a:r>
            <a:r>
              <a:rPr lang="en-US" sz="2400" b="1" dirty="0" err="1"/>
              <a:t>karagatang</a:t>
            </a:r>
            <a:r>
              <a:rPr lang="en-US" sz="2400" b="1" dirty="0"/>
              <a:t> </a:t>
            </a:r>
            <a:r>
              <a:rPr lang="en-US" sz="2400" b="1" dirty="0" err="1"/>
              <a:t>nakapaligid</a:t>
            </a:r>
            <a:r>
              <a:rPr lang="en-US" sz="2400" b="1" dirty="0"/>
              <a:t>, </a:t>
            </a:r>
            <a:r>
              <a:rPr lang="en-US" sz="2400" b="1" dirty="0" err="1"/>
              <a:t>nakapagitan</a:t>
            </a:r>
            <a:r>
              <a:rPr lang="en-US" sz="2400" b="1" dirty="0"/>
              <a:t> at nag-</a:t>
            </a:r>
            <a:r>
              <a:rPr lang="en-US" sz="2400" b="1" dirty="0" err="1"/>
              <a:t>uugnay</a:t>
            </a:r>
            <a:r>
              <a:rPr lang="en-US" sz="2400" b="1" dirty="0"/>
              <a:t> </a:t>
            </a:r>
            <a:r>
              <a:rPr lang="en-US" sz="2400" b="1" dirty="0" err="1"/>
              <a:t>sa</a:t>
            </a:r>
            <a:r>
              <a:rPr lang="en-US" sz="2400" b="1" dirty="0"/>
              <a:t> </a:t>
            </a:r>
            <a:r>
              <a:rPr lang="en-US" sz="2400" b="1" dirty="0" err="1"/>
              <a:t>mga</a:t>
            </a:r>
            <a:r>
              <a:rPr lang="en-US" sz="2400" b="1" dirty="0"/>
              <a:t> </a:t>
            </a:r>
            <a:r>
              <a:rPr lang="en-US" sz="2400" b="1" dirty="0" err="1"/>
              <a:t>pulo</a:t>
            </a:r>
            <a:r>
              <a:rPr lang="en-US" sz="2400" b="1" dirty="0"/>
              <a:t> </a:t>
            </a:r>
            <a:r>
              <a:rPr lang="en-US" sz="2400" b="1" dirty="0" err="1"/>
              <a:t>ng</a:t>
            </a:r>
            <a:r>
              <a:rPr lang="en-US" sz="2400" b="1" dirty="0"/>
              <a:t> </a:t>
            </a:r>
            <a:r>
              <a:rPr lang="en-US" sz="2400" b="1" dirty="0" err="1"/>
              <a:t>kapuluan</a:t>
            </a:r>
            <a:r>
              <a:rPr lang="en-US" sz="2400" b="1" dirty="0"/>
              <a:t> </a:t>
            </a:r>
            <a:r>
              <a:rPr lang="en-US" sz="2400" b="1" dirty="0" err="1"/>
              <a:t>maging</a:t>
            </a:r>
            <a:r>
              <a:rPr lang="en-US" sz="2400" b="1" dirty="0"/>
              <a:t> </a:t>
            </a:r>
            <a:r>
              <a:rPr lang="en-US" sz="2400" b="1" dirty="0" err="1"/>
              <a:t>anu</a:t>
            </a:r>
            <a:r>
              <a:rPr lang="en-US" sz="2400" b="1" dirty="0"/>
              <a:t> man </a:t>
            </a:r>
            <a:r>
              <a:rPr lang="en-US" sz="2400" b="1" dirty="0" err="1"/>
              <a:t>ang</a:t>
            </a:r>
            <a:r>
              <a:rPr lang="en-US" sz="2400" b="1" dirty="0"/>
              <a:t> </a:t>
            </a:r>
            <a:r>
              <a:rPr lang="en-US" sz="2400" b="1" dirty="0" err="1"/>
              <a:t>lawak</a:t>
            </a:r>
            <a:r>
              <a:rPr lang="en-US" sz="2400" b="1" dirty="0"/>
              <a:t> </a:t>
            </a:r>
            <a:r>
              <a:rPr lang="en-US" sz="2400" b="1" dirty="0" err="1"/>
              <a:t>ng</a:t>
            </a:r>
            <a:r>
              <a:rPr lang="en-US" sz="2400" b="1" dirty="0"/>
              <a:t> </a:t>
            </a:r>
            <a:r>
              <a:rPr lang="en-US" sz="2400" b="1" dirty="0" err="1"/>
              <a:t>dimensyon</a:t>
            </a:r>
            <a:r>
              <a:rPr lang="en-US" sz="2400" b="1" dirty="0"/>
              <a:t>, ay </a:t>
            </a:r>
            <a:r>
              <a:rPr lang="en-US" sz="2400" b="1" dirty="0" err="1"/>
              <a:t>bahagi</a:t>
            </a:r>
            <a:r>
              <a:rPr lang="en-US" sz="2400" b="1" dirty="0"/>
              <a:t> </a:t>
            </a:r>
            <a:r>
              <a:rPr lang="en-US" sz="2400" b="1" dirty="0" err="1"/>
              <a:t>ng</a:t>
            </a:r>
            <a:r>
              <a:rPr lang="en-US" sz="2400" b="1" dirty="0"/>
              <a:t> </a:t>
            </a:r>
            <a:r>
              <a:rPr lang="en-US" sz="2400" b="1" dirty="0" err="1"/>
              <a:t>panloob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dagat</a:t>
            </a:r>
            <a:r>
              <a:rPr lang="en-US" sz="2400" b="1" dirty="0"/>
              <a:t> at </a:t>
            </a:r>
            <a:r>
              <a:rPr lang="en-US" sz="2400" b="1" dirty="0" err="1"/>
              <a:t>karagatan</a:t>
            </a:r>
            <a:r>
              <a:rPr lang="en-US" sz="2400" b="1" dirty="0"/>
              <a:t> </a:t>
            </a:r>
            <a:r>
              <a:rPr lang="en-US" sz="2400" b="1" dirty="0" err="1"/>
              <a:t>ng</a:t>
            </a:r>
            <a:r>
              <a:rPr lang="en-US" sz="2400" b="1" dirty="0"/>
              <a:t> </a:t>
            </a:r>
            <a:r>
              <a:rPr lang="en-US" sz="2400" b="1" dirty="0" err="1"/>
              <a:t>Pilipinas</a:t>
            </a:r>
            <a:r>
              <a:rPr lang="en-US" sz="2400" b="1" dirty="0"/>
              <a:t>.</a:t>
            </a:r>
            <a:r>
              <a:rPr lang="en-US" b="1" dirty="0"/>
              <a:t>	 </a:t>
            </a:r>
          </a:p>
        </p:txBody>
      </p:sp>
    </p:spTree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ASEAN-POWER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914401"/>
            <a:ext cx="2362200" cy="461665"/>
          </a:xfrm>
          <a:prstGeom prst="rect">
            <a:avLst/>
          </a:prstGeom>
          <a:solidFill>
            <a:srgbClr val="00B0F0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Dagat</a:t>
            </a:r>
            <a:r>
              <a:rPr lang="en-US" sz="2400" dirty="0"/>
              <a:t> </a:t>
            </a:r>
            <a:r>
              <a:rPr lang="en-US" sz="2400" dirty="0" err="1"/>
              <a:t>Teritoryal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990600"/>
            <a:ext cx="25908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Ilalim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Dagat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990600"/>
            <a:ext cx="2971800" cy="461665"/>
          </a:xfrm>
          <a:prstGeom prst="rect">
            <a:avLst/>
          </a:prstGeom>
          <a:solidFill>
            <a:srgbClr val="FFC000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Kailaliman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Lupa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676400"/>
            <a:ext cx="3505200" cy="461665"/>
          </a:xfrm>
          <a:prstGeom prst="rect">
            <a:avLst/>
          </a:prstGeom>
          <a:solidFill>
            <a:srgbClr val="FF0000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</a:rPr>
              <a:t>Mga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kalapagang</a:t>
            </a:r>
            <a:r>
              <a:rPr lang="en-US" sz="2400" dirty="0">
                <a:solidFill>
                  <a:schemeClr val="bg1"/>
                </a:solidFill>
              </a:rPr>
              <a:t> insular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752600"/>
            <a:ext cx="4572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Iba</a:t>
            </a:r>
            <a:r>
              <a:rPr lang="en-US" sz="2400" dirty="0"/>
              <a:t> pang </a:t>
            </a:r>
            <a:r>
              <a:rPr lang="en-US" sz="2400" dirty="0" err="1"/>
              <a:t>mga</a:t>
            </a:r>
            <a:r>
              <a:rPr lang="en-US" sz="2400" dirty="0"/>
              <a:t> </a:t>
            </a:r>
            <a:r>
              <a:rPr lang="en-US" sz="2400" dirty="0" err="1"/>
              <a:t>pook</a:t>
            </a:r>
            <a:r>
              <a:rPr lang="en-US" sz="2400" dirty="0"/>
              <a:t> -</a:t>
            </a:r>
            <a:r>
              <a:rPr lang="en-US" sz="2400" dirty="0" err="1"/>
              <a:t>submarina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438400"/>
            <a:ext cx="3276600" cy="46166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Panloob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karagatan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2362200"/>
            <a:ext cx="2590800" cy="46166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C00000"/>
                </a:solidFill>
              </a:rPr>
              <a:t>Kalawakang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itaas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0"/>
            <a:ext cx="56092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Kilalanin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3886200"/>
            <a:ext cx="7467600" cy="206210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Ito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bahagi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dagat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umabot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tatlong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milya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sukat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mula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sa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pinaka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mababang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bahagi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baybayin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pulo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ASEAN-POWER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914401"/>
            <a:ext cx="2362200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Dagat</a:t>
            </a:r>
            <a:r>
              <a:rPr lang="en-US" sz="2400" dirty="0"/>
              <a:t> </a:t>
            </a:r>
            <a:r>
              <a:rPr lang="en-US" sz="2400" dirty="0" err="1"/>
              <a:t>Teritoryal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990600"/>
            <a:ext cx="259080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Ilalim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Dagat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990600"/>
            <a:ext cx="29718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Kailaliman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Lupa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676400"/>
            <a:ext cx="3505200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</a:rPr>
              <a:t>Mga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kalapagang</a:t>
            </a:r>
            <a:r>
              <a:rPr lang="en-US" sz="2400" dirty="0">
                <a:solidFill>
                  <a:schemeClr val="bg1"/>
                </a:solidFill>
              </a:rPr>
              <a:t> insular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752600"/>
            <a:ext cx="4572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Iba</a:t>
            </a:r>
            <a:r>
              <a:rPr lang="en-US" sz="2400" dirty="0"/>
              <a:t> pang </a:t>
            </a:r>
            <a:r>
              <a:rPr lang="en-US" sz="2400" dirty="0" err="1"/>
              <a:t>mga</a:t>
            </a:r>
            <a:r>
              <a:rPr lang="en-US" sz="2400" dirty="0"/>
              <a:t> </a:t>
            </a:r>
            <a:r>
              <a:rPr lang="en-US" sz="2400" dirty="0" err="1"/>
              <a:t>pook</a:t>
            </a:r>
            <a:r>
              <a:rPr lang="en-US" sz="2400" dirty="0"/>
              <a:t> -</a:t>
            </a:r>
            <a:r>
              <a:rPr lang="en-US" sz="2400" dirty="0" err="1"/>
              <a:t>submarina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438400"/>
            <a:ext cx="3276600" cy="46166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Panloob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karagatan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2362200"/>
            <a:ext cx="2590800" cy="46166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C00000"/>
                </a:solidFill>
              </a:rPr>
              <a:t>Kalawakang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itaas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0"/>
            <a:ext cx="56092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Kilalanin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3886200"/>
            <a:ext cx="7467600" cy="206210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Sakop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nito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lupain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sa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ilalim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dagat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kasama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lahat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mga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mineral at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likas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yamang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matatagpuan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dito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ASEAN-POWER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914401"/>
            <a:ext cx="2362200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Dagat</a:t>
            </a:r>
            <a:r>
              <a:rPr lang="en-US" sz="2400" dirty="0"/>
              <a:t> </a:t>
            </a:r>
            <a:r>
              <a:rPr lang="en-US" sz="2400" dirty="0" err="1"/>
              <a:t>Teritoryal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990600"/>
            <a:ext cx="259080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Ilalim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Dagat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990600"/>
            <a:ext cx="29718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Kailaliman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Lupa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676400"/>
            <a:ext cx="3505200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</a:rPr>
              <a:t>Mga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kalapagang</a:t>
            </a:r>
            <a:r>
              <a:rPr lang="en-US" sz="2400" dirty="0">
                <a:solidFill>
                  <a:schemeClr val="bg1"/>
                </a:solidFill>
              </a:rPr>
              <a:t> insular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752600"/>
            <a:ext cx="4572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Iba</a:t>
            </a:r>
            <a:r>
              <a:rPr lang="en-US" sz="2400" dirty="0"/>
              <a:t> pang </a:t>
            </a:r>
            <a:r>
              <a:rPr lang="en-US" sz="2400" dirty="0" err="1"/>
              <a:t>mga</a:t>
            </a:r>
            <a:r>
              <a:rPr lang="en-US" sz="2400" dirty="0"/>
              <a:t> </a:t>
            </a:r>
            <a:r>
              <a:rPr lang="en-US" sz="2400" dirty="0" err="1"/>
              <a:t>pook</a:t>
            </a:r>
            <a:r>
              <a:rPr lang="en-US" sz="2400" dirty="0"/>
              <a:t> -</a:t>
            </a:r>
            <a:r>
              <a:rPr lang="en-US" sz="2400" dirty="0" err="1"/>
              <a:t>submarina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438400"/>
            <a:ext cx="3276600" cy="46166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Panloob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karagatan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2362200"/>
            <a:ext cx="2590800" cy="46166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C00000"/>
                </a:solidFill>
              </a:rPr>
              <a:t>Kalawakang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itaas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0"/>
            <a:ext cx="56092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Kilalanin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3886200"/>
            <a:ext cx="7467600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Ito ay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bahagi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kalawakan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sumasakop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sa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teritoryong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lupain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at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karagatan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estado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ASEAN-POWER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914401"/>
            <a:ext cx="2362200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Dagat</a:t>
            </a:r>
            <a:r>
              <a:rPr lang="en-US" sz="2400" dirty="0"/>
              <a:t> </a:t>
            </a:r>
            <a:r>
              <a:rPr lang="en-US" sz="2400" dirty="0" err="1"/>
              <a:t>Teritoryal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990600"/>
            <a:ext cx="259080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Ilalim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Dagat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990600"/>
            <a:ext cx="29718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Kailaliman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Lupa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676400"/>
            <a:ext cx="3505200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</a:rPr>
              <a:t>Mga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kalapagang</a:t>
            </a:r>
            <a:r>
              <a:rPr lang="en-US" sz="2400" dirty="0">
                <a:solidFill>
                  <a:schemeClr val="bg1"/>
                </a:solidFill>
              </a:rPr>
              <a:t> insular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752600"/>
            <a:ext cx="4572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Iba</a:t>
            </a:r>
            <a:r>
              <a:rPr lang="en-US" sz="2400" dirty="0"/>
              <a:t> pang </a:t>
            </a:r>
            <a:r>
              <a:rPr lang="en-US" sz="2400" dirty="0" err="1"/>
              <a:t>mga</a:t>
            </a:r>
            <a:r>
              <a:rPr lang="en-US" sz="2400" dirty="0"/>
              <a:t> </a:t>
            </a:r>
            <a:r>
              <a:rPr lang="en-US" sz="2400" dirty="0" err="1"/>
              <a:t>pook</a:t>
            </a:r>
            <a:r>
              <a:rPr lang="en-US" sz="2400" dirty="0"/>
              <a:t> -</a:t>
            </a:r>
            <a:r>
              <a:rPr lang="en-US" sz="2400" dirty="0" err="1"/>
              <a:t>submarina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438400"/>
            <a:ext cx="3276600" cy="46166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Panloob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karagatan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2362200"/>
            <a:ext cx="2590800" cy="46166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C00000"/>
                </a:solidFill>
              </a:rPr>
              <a:t>Kalawakang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itaas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0"/>
            <a:ext cx="56092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Kilalanin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3886200"/>
            <a:ext cx="7467600" cy="206210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Kasama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rito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mga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bahaging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nasa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dagat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teritoryal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tulad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trintsera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(trench),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kailaliman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aplaya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buhanginan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at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batuhan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ASEAN-POWER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914401"/>
            <a:ext cx="2362200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Dagat</a:t>
            </a:r>
            <a:r>
              <a:rPr lang="en-US" sz="2400" dirty="0"/>
              <a:t> </a:t>
            </a:r>
            <a:r>
              <a:rPr lang="en-US" sz="2400" dirty="0" err="1"/>
              <a:t>Teritoryal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990600"/>
            <a:ext cx="259080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Ilalim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Dagat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990600"/>
            <a:ext cx="29718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Kailaliman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Lupa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676400"/>
            <a:ext cx="3505200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</a:rPr>
              <a:t>Mga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kalapagang</a:t>
            </a:r>
            <a:r>
              <a:rPr lang="en-US" sz="2400" dirty="0">
                <a:solidFill>
                  <a:schemeClr val="bg1"/>
                </a:solidFill>
              </a:rPr>
              <a:t> insular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752600"/>
            <a:ext cx="4572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Iba</a:t>
            </a:r>
            <a:r>
              <a:rPr lang="en-US" sz="2400" dirty="0"/>
              <a:t> pang </a:t>
            </a:r>
            <a:r>
              <a:rPr lang="en-US" sz="2400" dirty="0" err="1"/>
              <a:t>mga</a:t>
            </a:r>
            <a:r>
              <a:rPr lang="en-US" sz="2400" dirty="0"/>
              <a:t> </a:t>
            </a:r>
            <a:r>
              <a:rPr lang="en-US" sz="2400" dirty="0" err="1"/>
              <a:t>pook</a:t>
            </a:r>
            <a:r>
              <a:rPr lang="en-US" sz="2400" dirty="0"/>
              <a:t> -</a:t>
            </a:r>
            <a:r>
              <a:rPr lang="en-US" sz="2400" dirty="0" err="1"/>
              <a:t>submarina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438400"/>
            <a:ext cx="3276600" cy="46166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Panloob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karagatan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2362200"/>
            <a:ext cx="2590800" cy="46166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C00000"/>
                </a:solidFill>
              </a:rPr>
              <a:t>Kalawakang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itaas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0"/>
            <a:ext cx="56092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Kilalanin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3886200"/>
            <a:ext cx="7467600" cy="206210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Sakop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nito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lahat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mga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bagay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sa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ilalim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lupa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kasama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lahat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mga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mineral at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likas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yamang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matatagpuan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dito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ASEAN-POWER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914401"/>
            <a:ext cx="2362200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Dagat</a:t>
            </a:r>
            <a:r>
              <a:rPr lang="en-US" sz="2400" dirty="0"/>
              <a:t> </a:t>
            </a:r>
            <a:r>
              <a:rPr lang="en-US" sz="2400" dirty="0" err="1"/>
              <a:t>Teritoryal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990600"/>
            <a:ext cx="259080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Ilalim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Dagat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990600"/>
            <a:ext cx="29718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Kailaliman</a:t>
            </a:r>
            <a:r>
              <a:rPr lang="en-US" sz="2400" dirty="0"/>
              <a:t> 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Lupa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676400"/>
            <a:ext cx="3505200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</a:rPr>
              <a:t>Mga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kalapagang</a:t>
            </a:r>
            <a:r>
              <a:rPr lang="en-US" sz="2400" dirty="0">
                <a:solidFill>
                  <a:schemeClr val="bg1"/>
                </a:solidFill>
              </a:rPr>
              <a:t> insular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752600"/>
            <a:ext cx="4572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Iba</a:t>
            </a:r>
            <a:r>
              <a:rPr lang="en-US" sz="2400" dirty="0"/>
              <a:t> pang </a:t>
            </a:r>
            <a:r>
              <a:rPr lang="en-US" sz="2400" dirty="0" err="1"/>
              <a:t>mga</a:t>
            </a:r>
            <a:r>
              <a:rPr lang="en-US" sz="2400" dirty="0"/>
              <a:t> </a:t>
            </a:r>
            <a:r>
              <a:rPr lang="en-US" sz="2400" dirty="0" err="1"/>
              <a:t>pook</a:t>
            </a:r>
            <a:r>
              <a:rPr lang="en-US" sz="2400" dirty="0"/>
              <a:t> -</a:t>
            </a:r>
            <a:r>
              <a:rPr lang="en-US" sz="2400" dirty="0" err="1"/>
              <a:t>submarina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438400"/>
            <a:ext cx="3276600" cy="46166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Panloob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karagatan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2362200"/>
            <a:ext cx="2590800" cy="46166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C00000"/>
                </a:solidFill>
              </a:rPr>
              <a:t>Kalawakang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itaas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0"/>
            <a:ext cx="56092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Kilalanin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3886200"/>
            <a:ext cx="7467600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Ito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mga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nakalubog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bahagi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pulo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umaabot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hanggang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sa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malalim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bahagi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karagatan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1199</Words>
  <Application>Microsoft Office PowerPoint</Application>
  <PresentationFormat>On-screen Show (4:3)</PresentationFormat>
  <Paragraphs>257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Slide 1</vt:lpstr>
      <vt:lpstr>Slide 2</vt:lpstr>
      <vt:lpstr>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</vt:lpstr>
      <vt:lpstr> </vt:lpstr>
      <vt:lpstr> </vt:lpstr>
      <vt:lpstr> </vt:lpstr>
      <vt:lpstr> </vt:lpstr>
      <vt:lpstr> </vt:lpstr>
      <vt:lpstr> </vt:lpstr>
      <vt:lpstr> </vt:lpstr>
      <vt:lpstr>Slide 23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 Borja</dc:creator>
  <cp:lastModifiedBy>Segovia Faculty</cp:lastModifiedBy>
  <cp:revision>56</cp:revision>
  <dcterms:created xsi:type="dcterms:W3CDTF">2006-06-26T01:45:47Z</dcterms:created>
  <dcterms:modified xsi:type="dcterms:W3CDTF">2011-08-15T02:33:05Z</dcterms:modified>
</cp:coreProperties>
</file>